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23" r:id="rId2"/>
    <p:sldId id="324" r:id="rId3"/>
    <p:sldId id="340" r:id="rId4"/>
    <p:sldId id="341" r:id="rId5"/>
    <p:sldId id="343" r:id="rId6"/>
    <p:sldId id="344" r:id="rId7"/>
    <p:sldId id="329" r:id="rId8"/>
    <p:sldId id="338" r:id="rId9"/>
    <p:sldId id="337" r:id="rId10"/>
    <p:sldId id="345" r:id="rId11"/>
    <p:sldId id="346" r:id="rId12"/>
    <p:sldId id="334" r:id="rId13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2017" autoAdjust="0"/>
    <p:restoredTop sz="95737" autoAdjust="0"/>
  </p:normalViewPr>
  <p:slideViewPr>
    <p:cSldViewPr>
      <p:cViewPr varScale="1">
        <p:scale>
          <a:sx n="146" d="100"/>
          <a:sy n="146" d="100"/>
        </p:scale>
        <p:origin x="216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1DF48-24CC-4349-972E-F16369E970CF}" type="datetimeFigureOut">
              <a:rPr lang="ko-KR" altLang="en-US" smtClean="0"/>
              <a:t>2019-10-04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EB20E-1B2F-4DED-A344-50E796DCED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2740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1DF48-24CC-4349-972E-F16369E970CF}" type="datetimeFigureOut">
              <a:rPr lang="ko-KR" altLang="en-US" smtClean="0"/>
              <a:t>2019-10-04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EB20E-1B2F-4DED-A344-50E796DCED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1119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1DF48-24CC-4349-972E-F16369E970CF}" type="datetimeFigureOut">
              <a:rPr lang="ko-KR" altLang="en-US" smtClean="0"/>
              <a:t>2019-10-04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EB20E-1B2F-4DED-A344-50E796DCED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3021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1DF48-24CC-4349-972E-F16369E970CF}" type="datetimeFigureOut">
              <a:rPr lang="ko-KR" altLang="en-US" smtClean="0"/>
              <a:t>2019-10-04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EB20E-1B2F-4DED-A344-50E796DCED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9133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1DF48-24CC-4349-972E-F16369E970CF}" type="datetimeFigureOut">
              <a:rPr lang="ko-KR" altLang="en-US" smtClean="0"/>
              <a:t>2019-10-04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EB20E-1B2F-4DED-A344-50E796DCED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2640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1DF48-24CC-4349-972E-F16369E970CF}" type="datetimeFigureOut">
              <a:rPr lang="ko-KR" altLang="en-US" smtClean="0"/>
              <a:t>2019-10-04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EB20E-1B2F-4DED-A344-50E796DCED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8426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1DF48-24CC-4349-972E-F16369E970CF}" type="datetimeFigureOut">
              <a:rPr lang="ko-KR" altLang="en-US" smtClean="0"/>
              <a:t>2019-10-04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EB20E-1B2F-4DED-A344-50E796DCED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7733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1DF48-24CC-4349-972E-F16369E970CF}" type="datetimeFigureOut">
              <a:rPr lang="ko-KR" altLang="en-US" smtClean="0"/>
              <a:t>2019-10-04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EB20E-1B2F-4DED-A344-50E796DCED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48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1DF48-24CC-4349-972E-F16369E970CF}" type="datetimeFigureOut">
              <a:rPr lang="ko-KR" altLang="en-US" smtClean="0"/>
              <a:t>2019-10-04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EB20E-1B2F-4DED-A344-50E796DCED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1043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1DF48-24CC-4349-972E-F16369E970CF}" type="datetimeFigureOut">
              <a:rPr lang="ko-KR" altLang="en-US" smtClean="0"/>
              <a:t>2019-10-04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EB20E-1B2F-4DED-A344-50E796DCED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547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1DF48-24CC-4349-972E-F16369E970CF}" type="datetimeFigureOut">
              <a:rPr lang="ko-KR" altLang="en-US" smtClean="0"/>
              <a:t>2019-10-04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EB20E-1B2F-4DED-A344-50E796DCED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324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61DF48-24CC-4349-972E-F16369E970CF}" type="datetimeFigureOut">
              <a:rPr lang="ko-KR" altLang="en-US" smtClean="0"/>
              <a:t>2019-10-04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0EB20E-1B2F-4DED-A344-50E796DCED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1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ë¸ë ì´ë ì¤ ìì¸ ì¼ë¬ì¤í¸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7" name="직사각형 6"/>
          <p:cNvSpPr/>
          <p:nvPr/>
        </p:nvSpPr>
        <p:spPr>
          <a:xfrm>
            <a:off x="92869" y="85725"/>
            <a:ext cx="8958263" cy="497205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9" name="직사각형 8"/>
          <p:cNvSpPr/>
          <p:nvPr/>
        </p:nvSpPr>
        <p:spPr>
          <a:xfrm>
            <a:off x="1412649" y="2121700"/>
            <a:ext cx="6318702" cy="900100"/>
          </a:xfrm>
          <a:prstGeom prst="rect">
            <a:avLst/>
          </a:prstGeom>
          <a:solidFill>
            <a:schemeClr val="bg1">
              <a:lumMod val="50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수평선의 극</a:t>
            </a:r>
            <a:endParaRPr lang="en-US" altLang="ko-KR" sz="1000" b="1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6609890" y="4645345"/>
            <a:ext cx="22429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[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Team :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Five Moons ]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274870" y="3745245"/>
            <a:ext cx="2771800" cy="900100"/>
          </a:xfrm>
          <a:prstGeom prst="rect">
            <a:avLst/>
          </a:prstGeom>
          <a:solidFill>
            <a:schemeClr val="bg1">
              <a:lumMod val="50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13510095 </a:t>
            </a:r>
            <a:r>
              <a:rPr lang="ko-KR" altLang="en-US" sz="1000" b="1" dirty="0" err="1" smtClean="0"/>
              <a:t>정백철</a:t>
            </a:r>
            <a:endParaRPr lang="en-US" altLang="ko-KR" sz="1000" b="1" dirty="0" smtClean="0"/>
          </a:p>
          <a:p>
            <a:pPr algn="ctr"/>
            <a:r>
              <a:rPr lang="en-US" altLang="ko-KR" sz="1000" b="1" dirty="0" smtClean="0"/>
              <a:t>13510107 </a:t>
            </a:r>
            <a:r>
              <a:rPr lang="ko-KR" altLang="en-US" sz="1000" b="1" dirty="0" err="1" smtClean="0"/>
              <a:t>최환주</a:t>
            </a:r>
            <a:endParaRPr lang="en-US" altLang="ko-KR" sz="1000" b="1" dirty="0" smtClean="0"/>
          </a:p>
          <a:p>
            <a:pPr algn="ctr"/>
            <a:r>
              <a:rPr lang="en-US" altLang="ko-KR" sz="1000" b="1" dirty="0" smtClean="0"/>
              <a:t>13510088 </a:t>
            </a:r>
            <a:r>
              <a:rPr lang="ko-KR" altLang="en-US" sz="1000" b="1" dirty="0" smtClean="0"/>
              <a:t>이준영</a:t>
            </a:r>
            <a:endParaRPr lang="en-US" altLang="ko-KR" sz="1000" b="1" dirty="0" smtClean="0"/>
          </a:p>
          <a:p>
            <a:pPr algn="ctr"/>
            <a:r>
              <a:rPr lang="en-US" altLang="ko-KR" sz="1000" b="1" dirty="0" smtClean="0"/>
              <a:t>14510102 </a:t>
            </a:r>
            <a:r>
              <a:rPr lang="ko-KR" altLang="en-US" sz="1000" b="1" dirty="0" smtClean="0"/>
              <a:t>최민석</a:t>
            </a:r>
            <a:endParaRPr lang="en-US" altLang="ko-KR" sz="1000" b="1" dirty="0" smtClean="0"/>
          </a:p>
          <a:p>
            <a:pPr algn="ctr"/>
            <a:r>
              <a:rPr lang="en-US" altLang="ko-KR" sz="1000" b="1" dirty="0" smtClean="0"/>
              <a:t>14510077 </a:t>
            </a:r>
            <a:r>
              <a:rPr lang="ko-KR" altLang="en-US" sz="1000" b="1" dirty="0" smtClean="0"/>
              <a:t>서원석</a:t>
            </a:r>
            <a:endParaRPr lang="en-US" altLang="ko-KR" sz="1000" b="1" dirty="0" smtClean="0"/>
          </a:p>
        </p:txBody>
      </p:sp>
    </p:spTree>
    <p:extLst>
      <p:ext uri="{BB962C8B-B14F-4D97-AF65-F5344CB8AC3E}">
        <p14:creationId xmlns:p14="http://schemas.microsoft.com/office/powerpoint/2010/main" val="3864055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ë¸ë ì´ë ì¤ ìì¸ ì¼ë¬ì¤í¸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7" name="직사각형 6"/>
          <p:cNvSpPr/>
          <p:nvPr/>
        </p:nvSpPr>
        <p:spPr>
          <a:xfrm>
            <a:off x="92869" y="85725"/>
            <a:ext cx="8958263" cy="497205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8" name="직사각형 7"/>
          <p:cNvSpPr/>
          <p:nvPr/>
        </p:nvSpPr>
        <p:spPr>
          <a:xfrm>
            <a:off x="2771800" y="2139702"/>
            <a:ext cx="3600400" cy="864096"/>
          </a:xfrm>
          <a:prstGeom prst="rect">
            <a:avLst/>
          </a:prstGeom>
          <a:solidFill>
            <a:schemeClr val="bg1">
              <a:lumMod val="50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/>
              <a:t>4. </a:t>
            </a:r>
            <a:r>
              <a:rPr lang="ko-KR" altLang="en-US" sz="2400" b="1" dirty="0" smtClean="0"/>
              <a:t>향후 계획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454288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ë¸ë ì´ë ì¤ ìì¸ ì¼ë¬ì¤í¸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7" name="직사각형 6"/>
          <p:cNvSpPr/>
          <p:nvPr/>
        </p:nvSpPr>
        <p:spPr>
          <a:xfrm>
            <a:off x="92869" y="85725"/>
            <a:ext cx="8958263" cy="497205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cxnSp>
        <p:nvCxnSpPr>
          <p:cNvPr id="10" name="직선 연결선 9"/>
          <p:cNvCxnSpPr/>
          <p:nvPr/>
        </p:nvCxnSpPr>
        <p:spPr>
          <a:xfrm flipV="1">
            <a:off x="265071" y="627534"/>
            <a:ext cx="8627409" cy="2003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265071" y="771550"/>
            <a:ext cx="8652807" cy="4104456"/>
          </a:xfrm>
          <a:prstGeom prst="rect">
            <a:avLst/>
          </a:prstGeom>
          <a:solidFill>
            <a:schemeClr val="bg1">
              <a:lumMod val="65000"/>
              <a:alpha val="34000"/>
            </a:schemeClr>
          </a:soli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무기 종류 추가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무기에 따른 플레이어 스킬 추가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이펙트 추가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사운드 부분 적용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몬스</a:t>
            </a:r>
            <a:r>
              <a:rPr lang="ko-KR" altLang="en-US" dirty="0" smtClean="0"/>
              <a:t>터 및 </a:t>
            </a:r>
            <a:r>
              <a:rPr lang="en-US" altLang="ko-KR" dirty="0" smtClean="0"/>
              <a:t>AI </a:t>
            </a:r>
            <a:r>
              <a:rPr lang="ko-KR" altLang="en-US" dirty="0" smtClean="0"/>
              <a:t>추가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무기 변경 </a:t>
            </a:r>
            <a:r>
              <a:rPr lang="en-US" altLang="ko-KR" dirty="0" smtClean="0"/>
              <a:t>UI </a:t>
            </a:r>
            <a:r>
              <a:rPr lang="ko-KR" altLang="en-US" dirty="0" smtClean="0"/>
              <a:t>및 스킬 설명 </a:t>
            </a:r>
            <a:r>
              <a:rPr lang="en-US" altLang="ko-KR" dirty="0" smtClean="0"/>
              <a:t>UI </a:t>
            </a:r>
            <a:r>
              <a:rPr lang="ko-KR" altLang="en-US" dirty="0" smtClean="0"/>
              <a:t>제작 및 </a:t>
            </a:r>
            <a:r>
              <a:rPr lang="ko-KR" altLang="en-US" dirty="0" err="1" smtClean="0"/>
              <a:t>에셋</a:t>
            </a:r>
            <a:r>
              <a:rPr lang="ko-KR" altLang="en-US" dirty="0" smtClean="0"/>
              <a:t> 적용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함정 제작</a:t>
            </a:r>
            <a:endParaRPr lang="en-US" altLang="ko-KR" dirty="0"/>
          </a:p>
        </p:txBody>
      </p:sp>
      <p:sp>
        <p:nvSpPr>
          <p:cNvPr id="8" name="TextBox 7"/>
          <p:cNvSpPr txBox="1"/>
          <p:nvPr/>
        </p:nvSpPr>
        <p:spPr>
          <a:xfrm>
            <a:off x="179512" y="195486"/>
            <a:ext cx="3744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4. 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향후 계획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8315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ë¸ë ì´ë ì¤ ìì¸ ì¼ë¬ì¤í¸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7" name="직사각형 6"/>
          <p:cNvSpPr/>
          <p:nvPr/>
        </p:nvSpPr>
        <p:spPr>
          <a:xfrm>
            <a:off x="92869" y="85725"/>
            <a:ext cx="8958263" cy="497205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0" name="직사각형 9"/>
          <p:cNvSpPr/>
          <p:nvPr/>
        </p:nvSpPr>
        <p:spPr>
          <a:xfrm>
            <a:off x="2771800" y="2139702"/>
            <a:ext cx="3600400" cy="864096"/>
          </a:xfrm>
          <a:prstGeom prst="rect">
            <a:avLst/>
          </a:prstGeom>
          <a:solidFill>
            <a:schemeClr val="bg1">
              <a:lumMod val="50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/>
              <a:t>감사합니다</a:t>
            </a:r>
            <a:r>
              <a:rPr lang="en-US" altLang="ko-KR" sz="2400" b="1" dirty="0" smtClean="0"/>
              <a:t>.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319344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ë¸ë ì´ë ì¤ ìì¸ ì¼ë¬ì¤í¸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7" name="직사각형 6"/>
          <p:cNvSpPr/>
          <p:nvPr/>
        </p:nvSpPr>
        <p:spPr>
          <a:xfrm>
            <a:off x="92869" y="85725"/>
            <a:ext cx="8958263" cy="497205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8" name="직사각형 7"/>
          <p:cNvSpPr/>
          <p:nvPr/>
        </p:nvSpPr>
        <p:spPr>
          <a:xfrm>
            <a:off x="1490935" y="1117081"/>
            <a:ext cx="6525071" cy="2909337"/>
          </a:xfrm>
          <a:prstGeom prst="rect">
            <a:avLst/>
          </a:prstGeom>
          <a:solidFill>
            <a:schemeClr val="bg1">
              <a:lumMod val="65000"/>
              <a:alpha val="34000"/>
            </a:schemeClr>
          </a:soli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0" name="TextBox 9"/>
          <p:cNvSpPr txBox="1"/>
          <p:nvPr/>
        </p:nvSpPr>
        <p:spPr>
          <a:xfrm>
            <a:off x="4171891" y="1226535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목차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195736" y="1905353"/>
            <a:ext cx="2324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1. </a:t>
            </a:r>
            <a:r>
              <a:rPr lang="ko-KR" altLang="en-US" b="1" dirty="0" smtClean="0">
                <a:solidFill>
                  <a:schemeClr val="bg1"/>
                </a:solidFill>
              </a:rPr>
              <a:t>논문 계획서</a:t>
            </a:r>
            <a:r>
              <a:rPr lang="en-US" altLang="ko-KR" b="1" dirty="0" smtClean="0">
                <a:solidFill>
                  <a:schemeClr val="bg1"/>
                </a:solidFill>
              </a:rPr>
              <a:t>(</a:t>
            </a:r>
            <a:r>
              <a:rPr lang="ko-KR" altLang="en-US" b="1" dirty="0" smtClean="0">
                <a:solidFill>
                  <a:schemeClr val="bg1"/>
                </a:solidFill>
              </a:rPr>
              <a:t>서론</a:t>
            </a:r>
            <a:r>
              <a:rPr lang="en-US" altLang="ko-KR" b="1" dirty="0" smtClean="0">
                <a:solidFill>
                  <a:schemeClr val="bg1"/>
                </a:solidFill>
              </a:rPr>
              <a:t>)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195736" y="2806099"/>
            <a:ext cx="3033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3. </a:t>
            </a:r>
            <a:r>
              <a:rPr lang="ko-KR" altLang="en-US" b="1" dirty="0" smtClean="0">
                <a:solidFill>
                  <a:schemeClr val="bg1"/>
                </a:solidFill>
              </a:rPr>
              <a:t>현재까지의 진행도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195736" y="2355726"/>
            <a:ext cx="3869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2. </a:t>
            </a:r>
            <a:r>
              <a:rPr lang="ko-KR" altLang="en-US" b="1" dirty="0">
                <a:solidFill>
                  <a:schemeClr val="bg1"/>
                </a:solidFill>
              </a:rPr>
              <a:t>기존 연구의 고찰 및 문제의 배경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195736" y="3256472"/>
            <a:ext cx="3033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</a:rPr>
              <a:t>4. </a:t>
            </a:r>
            <a:r>
              <a:rPr lang="ko-KR" altLang="en-US" b="1" dirty="0" smtClean="0">
                <a:solidFill>
                  <a:schemeClr val="bg1"/>
                </a:solidFill>
              </a:rPr>
              <a:t>향후 계획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041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ë¸ë ì´ë ì¤ ìì¸ ì¼ë¬ì¤í¸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7" name="직사각형 6"/>
          <p:cNvSpPr/>
          <p:nvPr/>
        </p:nvSpPr>
        <p:spPr>
          <a:xfrm>
            <a:off x="92869" y="85725"/>
            <a:ext cx="8958263" cy="497205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0" name="직사각형 9"/>
          <p:cNvSpPr/>
          <p:nvPr/>
        </p:nvSpPr>
        <p:spPr>
          <a:xfrm>
            <a:off x="2771800" y="2139702"/>
            <a:ext cx="3600400" cy="864096"/>
          </a:xfrm>
          <a:prstGeom prst="rect">
            <a:avLst/>
          </a:prstGeom>
          <a:solidFill>
            <a:schemeClr val="bg1">
              <a:lumMod val="50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/>
              <a:t>1. </a:t>
            </a:r>
            <a:r>
              <a:rPr lang="ko-KR" altLang="en-US" sz="2400" b="1" dirty="0" smtClean="0"/>
              <a:t>서론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012398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ë¸ë ì´ë ì¤ ìì¸ ì¼ë¬ì¤í¸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7" name="직사각형 6"/>
          <p:cNvSpPr/>
          <p:nvPr/>
        </p:nvSpPr>
        <p:spPr>
          <a:xfrm>
            <a:off x="92869" y="85725"/>
            <a:ext cx="8958263" cy="497205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8" name="직사각형 7"/>
          <p:cNvSpPr/>
          <p:nvPr/>
        </p:nvSpPr>
        <p:spPr>
          <a:xfrm>
            <a:off x="251520" y="267494"/>
            <a:ext cx="8640960" cy="4608512"/>
          </a:xfrm>
          <a:prstGeom prst="rect">
            <a:avLst/>
          </a:prstGeom>
          <a:solidFill>
            <a:schemeClr val="bg1">
              <a:lumMod val="65000"/>
              <a:alpha val="34000"/>
            </a:schemeClr>
          </a:soli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45981" y="411510"/>
            <a:ext cx="10038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1. 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서론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/>
          <p:cNvCxnSpPr/>
          <p:nvPr/>
        </p:nvCxnSpPr>
        <p:spPr>
          <a:xfrm flipV="1">
            <a:off x="431540" y="843558"/>
            <a:ext cx="8280920" cy="2003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82584" y="1131590"/>
            <a:ext cx="812987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solidFill>
                  <a:schemeClr val="bg1"/>
                </a:solidFill>
              </a:rPr>
              <a:t>오늘날</a:t>
            </a:r>
            <a:r>
              <a:rPr lang="ko-KR" altLang="en-US" sz="1600" b="1" dirty="0">
                <a:solidFill>
                  <a:schemeClr val="bg1"/>
                </a:solidFill>
              </a:rPr>
              <a:t> 게임들은 다양한 플랫폼으로 이루어져 있고</a:t>
            </a:r>
            <a:r>
              <a:rPr lang="en-US" altLang="ko-KR" sz="1600" b="1" dirty="0">
                <a:solidFill>
                  <a:schemeClr val="bg1"/>
                </a:solidFill>
              </a:rPr>
              <a:t>, </a:t>
            </a:r>
            <a:r>
              <a:rPr lang="ko-KR" altLang="en-US" sz="1600" b="1" dirty="0">
                <a:solidFill>
                  <a:schemeClr val="bg1"/>
                </a:solidFill>
              </a:rPr>
              <a:t>다양한 엔진으로 개발이 진행되고 있다</a:t>
            </a:r>
            <a:r>
              <a:rPr lang="en-US" altLang="ko-KR" sz="1600" b="1" dirty="0">
                <a:solidFill>
                  <a:schemeClr val="bg1"/>
                </a:solidFill>
              </a:rPr>
              <a:t>. </a:t>
            </a:r>
          </a:p>
          <a:p>
            <a:r>
              <a:rPr lang="ko-KR" altLang="en-US" sz="1600" b="1" dirty="0">
                <a:solidFill>
                  <a:schemeClr val="bg1"/>
                </a:solidFill>
              </a:rPr>
              <a:t>그 중 접근성이 가장 높고 가장 잘 알려진 엔진이 </a:t>
            </a:r>
            <a:r>
              <a:rPr lang="ko-KR" altLang="en-US" sz="1600" b="1" dirty="0" err="1">
                <a:solidFill>
                  <a:schemeClr val="bg1"/>
                </a:solidFill>
              </a:rPr>
              <a:t>유니티</a:t>
            </a:r>
            <a:r>
              <a:rPr lang="ko-KR" altLang="en-US" sz="1600" b="1" dirty="0">
                <a:solidFill>
                  <a:schemeClr val="bg1"/>
                </a:solidFill>
              </a:rPr>
              <a:t> 엔진이다</a:t>
            </a:r>
            <a:r>
              <a:rPr lang="en-US" altLang="ko-KR" sz="1600" b="1" dirty="0">
                <a:solidFill>
                  <a:schemeClr val="bg1"/>
                </a:solidFill>
              </a:rPr>
              <a:t>. </a:t>
            </a:r>
            <a:r>
              <a:rPr lang="ko-KR" altLang="en-US" sz="1600" b="1" dirty="0" err="1">
                <a:solidFill>
                  <a:schemeClr val="bg1"/>
                </a:solidFill>
              </a:rPr>
              <a:t>유니티</a:t>
            </a:r>
            <a:r>
              <a:rPr lang="ko-KR" altLang="en-US" sz="1600" b="1" dirty="0">
                <a:solidFill>
                  <a:schemeClr val="bg1"/>
                </a:solidFill>
              </a:rPr>
              <a:t> 엔진은 다양하고 </a:t>
            </a:r>
            <a:r>
              <a:rPr lang="ko-KR" altLang="en-US" sz="1600" b="1" dirty="0" err="1">
                <a:solidFill>
                  <a:schemeClr val="bg1"/>
                </a:solidFill>
              </a:rPr>
              <a:t>저사양의</a:t>
            </a:r>
            <a:r>
              <a:rPr lang="ko-KR" altLang="en-US" sz="1600" b="1" dirty="0">
                <a:solidFill>
                  <a:schemeClr val="bg1"/>
                </a:solidFill>
              </a:rPr>
              <a:t> 게임들을 개발하는 것에 용이하지만</a:t>
            </a:r>
            <a:r>
              <a:rPr lang="en-US" altLang="ko-KR" sz="1600" b="1" dirty="0">
                <a:solidFill>
                  <a:schemeClr val="bg1"/>
                </a:solidFill>
              </a:rPr>
              <a:t>, </a:t>
            </a:r>
          </a:p>
          <a:p>
            <a:r>
              <a:rPr lang="ko-KR" altLang="en-US" sz="1600" b="1" dirty="0">
                <a:solidFill>
                  <a:schemeClr val="bg1"/>
                </a:solidFill>
              </a:rPr>
              <a:t>고사양의 게임들을 개발하는 것에 있어 애로사항이 존재한다</a:t>
            </a:r>
            <a:r>
              <a:rPr lang="en-US" altLang="ko-KR" sz="1600" b="1" dirty="0">
                <a:solidFill>
                  <a:schemeClr val="bg1"/>
                </a:solidFill>
              </a:rPr>
              <a:t>. </a:t>
            </a:r>
            <a:r>
              <a:rPr lang="ko-KR" altLang="en-US" sz="1600" b="1" dirty="0">
                <a:solidFill>
                  <a:schemeClr val="bg1"/>
                </a:solidFill>
              </a:rPr>
              <a:t>그러나 </a:t>
            </a:r>
            <a:r>
              <a:rPr lang="ko-KR" altLang="en-US" sz="1600" b="1" dirty="0" err="1">
                <a:solidFill>
                  <a:schemeClr val="bg1"/>
                </a:solidFill>
              </a:rPr>
              <a:t>고사향</a:t>
            </a:r>
            <a:r>
              <a:rPr lang="ko-KR" altLang="en-US" sz="1600" b="1" dirty="0">
                <a:solidFill>
                  <a:schemeClr val="bg1"/>
                </a:solidFill>
              </a:rPr>
              <a:t> 게임에 최적화된 게임 엔진이 바로 </a:t>
            </a:r>
            <a:r>
              <a:rPr lang="ko-KR" altLang="en-US" sz="1600" b="1" dirty="0" err="1">
                <a:solidFill>
                  <a:schemeClr val="bg1"/>
                </a:solidFill>
              </a:rPr>
              <a:t>언리얼</a:t>
            </a:r>
            <a:r>
              <a:rPr lang="ko-KR" altLang="en-US" sz="1600" b="1" dirty="0">
                <a:solidFill>
                  <a:schemeClr val="bg1"/>
                </a:solidFill>
              </a:rPr>
              <a:t> 엔진이다</a:t>
            </a:r>
            <a:r>
              <a:rPr lang="en-US" altLang="ko-KR" sz="1600" b="1" dirty="0">
                <a:solidFill>
                  <a:schemeClr val="bg1"/>
                </a:solidFill>
              </a:rPr>
              <a:t>. </a:t>
            </a:r>
          </a:p>
          <a:p>
            <a:r>
              <a:rPr lang="ko-KR" altLang="en-US" sz="1600" b="1" dirty="0" err="1">
                <a:solidFill>
                  <a:schemeClr val="bg1"/>
                </a:solidFill>
              </a:rPr>
              <a:t>언리얼</a:t>
            </a:r>
            <a:r>
              <a:rPr lang="ko-KR" altLang="en-US" sz="1600" b="1" dirty="0">
                <a:solidFill>
                  <a:schemeClr val="bg1"/>
                </a:solidFill>
              </a:rPr>
              <a:t> 엔진은 </a:t>
            </a:r>
            <a:r>
              <a:rPr lang="ko-KR" altLang="en-US" sz="1600" b="1" dirty="0" err="1">
                <a:solidFill>
                  <a:schemeClr val="bg1"/>
                </a:solidFill>
              </a:rPr>
              <a:t>유니티</a:t>
            </a:r>
            <a:r>
              <a:rPr lang="ko-KR" altLang="en-US" sz="1600" b="1" dirty="0">
                <a:solidFill>
                  <a:schemeClr val="bg1"/>
                </a:solidFill>
              </a:rPr>
              <a:t> 엔진보다 </a:t>
            </a:r>
            <a:r>
              <a:rPr lang="ko-KR" altLang="en-US" sz="1600" b="1" dirty="0" err="1">
                <a:solidFill>
                  <a:schemeClr val="bg1"/>
                </a:solidFill>
              </a:rPr>
              <a:t>비주얼라이팅</a:t>
            </a:r>
            <a:r>
              <a:rPr lang="ko-KR" altLang="en-US" sz="1600" b="1" dirty="0">
                <a:solidFill>
                  <a:schemeClr val="bg1"/>
                </a:solidFill>
              </a:rPr>
              <a:t> 표현이나 실사 </a:t>
            </a:r>
            <a:r>
              <a:rPr lang="ko-KR" altLang="en-US" sz="1600" b="1" dirty="0" err="1">
                <a:solidFill>
                  <a:schemeClr val="bg1"/>
                </a:solidFill>
              </a:rPr>
              <a:t>비주얼</a:t>
            </a:r>
            <a:r>
              <a:rPr lang="ko-KR" altLang="en-US" sz="1600" b="1" dirty="0">
                <a:solidFill>
                  <a:schemeClr val="bg1"/>
                </a:solidFill>
              </a:rPr>
              <a:t> 표현 등에서 월등히 높은 퀄리티를 보유하고 있어</a:t>
            </a:r>
            <a:r>
              <a:rPr lang="en-US" altLang="ko-KR" sz="1600" b="1" dirty="0">
                <a:solidFill>
                  <a:schemeClr val="bg1"/>
                </a:solidFill>
              </a:rPr>
              <a:t>, </a:t>
            </a:r>
            <a:r>
              <a:rPr lang="ko-KR" altLang="en-US" sz="1600" b="1" dirty="0" err="1">
                <a:solidFill>
                  <a:schemeClr val="bg1"/>
                </a:solidFill>
              </a:rPr>
              <a:t>고퀄리티</a:t>
            </a:r>
            <a:r>
              <a:rPr lang="ko-KR" altLang="en-US" sz="1600" b="1" dirty="0">
                <a:solidFill>
                  <a:schemeClr val="bg1"/>
                </a:solidFill>
              </a:rPr>
              <a:t> 게임 개발에 매우 적합한 엔진이라고 볼 수 있다</a:t>
            </a:r>
            <a:r>
              <a:rPr lang="en-US" altLang="ko-KR" sz="1600" b="1" dirty="0">
                <a:solidFill>
                  <a:schemeClr val="bg1"/>
                </a:solidFill>
              </a:rPr>
              <a:t>. </a:t>
            </a:r>
          </a:p>
          <a:p>
            <a:r>
              <a:rPr lang="ko-KR" altLang="en-US" sz="1600" b="1" dirty="0">
                <a:solidFill>
                  <a:schemeClr val="bg1"/>
                </a:solidFill>
              </a:rPr>
              <a:t>그 중 우리는 </a:t>
            </a:r>
            <a:r>
              <a:rPr lang="ko-KR" altLang="en-US" sz="1600" b="1" dirty="0" err="1">
                <a:solidFill>
                  <a:schemeClr val="bg1"/>
                </a:solidFill>
              </a:rPr>
              <a:t>언리얼</a:t>
            </a:r>
            <a:r>
              <a:rPr lang="ko-KR" altLang="en-US" sz="1600" b="1" dirty="0">
                <a:solidFill>
                  <a:schemeClr val="bg1"/>
                </a:solidFill>
              </a:rPr>
              <a:t> 엔진에서 게임을 구현하기 위한 필수 조건인 </a:t>
            </a:r>
            <a:r>
              <a:rPr lang="en-US" altLang="ko-KR" sz="1600" b="1" dirty="0">
                <a:solidFill>
                  <a:schemeClr val="bg1"/>
                </a:solidFill>
              </a:rPr>
              <a:t>C++ </a:t>
            </a:r>
            <a:r>
              <a:rPr lang="ko-KR" altLang="en-US" sz="1600" b="1" dirty="0">
                <a:solidFill>
                  <a:schemeClr val="bg1"/>
                </a:solidFill>
              </a:rPr>
              <a:t>코딩 및 블루 프린트에 대해서 연구하기로 하였다</a:t>
            </a:r>
            <a:r>
              <a:rPr lang="en-US" altLang="ko-KR" sz="1600" b="1" dirty="0">
                <a:solidFill>
                  <a:schemeClr val="bg1"/>
                </a:solidFill>
              </a:rPr>
              <a:t>.</a:t>
            </a:r>
            <a:endParaRPr lang="en-US" altLang="ko-KR" sz="1600" b="1" dirty="0">
              <a:solidFill>
                <a:schemeClr val="bg1"/>
              </a:solidFill>
            </a:endParaRPr>
          </a:p>
          <a:p>
            <a:endParaRPr lang="en-US" altLang="ko-KR" sz="16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6693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ë¸ë ì´ë ì¤ ìì¸ ì¼ë¬ì¤í¸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7" name="직사각형 6"/>
          <p:cNvSpPr/>
          <p:nvPr/>
        </p:nvSpPr>
        <p:spPr>
          <a:xfrm>
            <a:off x="92869" y="85725"/>
            <a:ext cx="8958263" cy="497205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8" name="직사각형 7"/>
          <p:cNvSpPr/>
          <p:nvPr/>
        </p:nvSpPr>
        <p:spPr>
          <a:xfrm>
            <a:off x="2015716" y="2139702"/>
            <a:ext cx="5112568" cy="864096"/>
          </a:xfrm>
          <a:prstGeom prst="rect">
            <a:avLst/>
          </a:prstGeom>
          <a:solidFill>
            <a:schemeClr val="bg1">
              <a:lumMod val="50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2</a:t>
            </a:r>
            <a:r>
              <a:rPr lang="en-US" altLang="ko-KR" sz="2400" b="1" dirty="0" smtClean="0"/>
              <a:t>. </a:t>
            </a:r>
            <a:r>
              <a:rPr lang="ko-KR" altLang="en-US" sz="2400" b="1" dirty="0">
                <a:solidFill>
                  <a:schemeClr val="bg1"/>
                </a:solidFill>
              </a:rPr>
              <a:t>기존 연구의 고찰 및 문제의 배경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7875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ë¸ë ì´ë ì¤ ìì¸ ì¼ë¬ì¤í¸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7" name="직사각형 6"/>
          <p:cNvSpPr/>
          <p:nvPr/>
        </p:nvSpPr>
        <p:spPr>
          <a:xfrm>
            <a:off x="92869" y="85725"/>
            <a:ext cx="8958263" cy="497205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8" name="직사각형 7"/>
          <p:cNvSpPr/>
          <p:nvPr/>
        </p:nvSpPr>
        <p:spPr>
          <a:xfrm>
            <a:off x="251520" y="267494"/>
            <a:ext cx="8640960" cy="4608512"/>
          </a:xfrm>
          <a:prstGeom prst="rect">
            <a:avLst/>
          </a:prstGeom>
          <a:solidFill>
            <a:schemeClr val="bg1">
              <a:lumMod val="65000"/>
              <a:alpha val="34000"/>
            </a:schemeClr>
          </a:soli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err="1"/>
              <a:t>언리얼</a:t>
            </a:r>
            <a:r>
              <a:rPr lang="ko-KR" altLang="en-US" dirty="0"/>
              <a:t> 엔진의 </a:t>
            </a:r>
            <a:r>
              <a:rPr lang="en-US" altLang="ko-KR" dirty="0"/>
              <a:t>C++</a:t>
            </a:r>
            <a:r>
              <a:rPr lang="ko-KR" altLang="en-US" dirty="0"/>
              <a:t>을 이용하여 게임의 개발을 진행하던 중 블루프린트를 활용하면 속도측면에서는 느려지지만 </a:t>
            </a:r>
            <a:r>
              <a:rPr lang="en-US" altLang="ko-KR" dirty="0"/>
              <a:t>C++</a:t>
            </a:r>
            <a:r>
              <a:rPr lang="ko-KR" altLang="en-US" dirty="0"/>
              <a:t>환경에서 보다 쉽게 구현이 되는 부분을 발견하였다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이에 </a:t>
            </a:r>
            <a:r>
              <a:rPr lang="ko-KR" altLang="en-US" dirty="0" err="1"/>
              <a:t>속도적인</a:t>
            </a:r>
            <a:r>
              <a:rPr lang="ko-KR" altLang="en-US" dirty="0"/>
              <a:t> 측면에서 크게 중요하지 않은 부분은 적절하게 블루프린트를 활용하면 좀 더 효율적이고 빠른 개발이 될 것이라고 생각하고 이를 좀 더 </a:t>
            </a:r>
            <a:r>
              <a:rPr lang="ko-KR" altLang="en-US" dirty="0" err="1"/>
              <a:t>심화적으로</a:t>
            </a:r>
            <a:r>
              <a:rPr lang="ko-KR" altLang="en-US" dirty="0"/>
              <a:t>  연구하기 위해 게임 개발 중 플레이어와 몬스터 </a:t>
            </a:r>
            <a:r>
              <a:rPr lang="en-US" altLang="ko-KR" dirty="0"/>
              <a:t>AI </a:t>
            </a:r>
            <a:r>
              <a:rPr lang="ko-KR" altLang="en-US" dirty="0"/>
              <a:t>시스템 부분에서 </a:t>
            </a:r>
            <a:r>
              <a:rPr lang="en-US" altLang="ko-KR" dirty="0"/>
              <a:t>C++ </a:t>
            </a:r>
            <a:r>
              <a:rPr lang="ko-KR" altLang="en-US" dirty="0"/>
              <a:t>언어의 장점과 블루프린트의 장점을 병합하여 좀 더 효율적인 개발을 연구하기로 하였다</a:t>
            </a:r>
            <a:r>
              <a:rPr lang="en-US" altLang="ko-KR" dirty="0"/>
              <a:t>.</a:t>
            </a:r>
            <a:endParaRPr lang="en-US" altLang="ko-KR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345981" y="411510"/>
            <a:ext cx="4273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2. </a:t>
            </a:r>
            <a:r>
              <a:rPr lang="ko-KR" altLang="en-US" sz="2000" b="1" dirty="0">
                <a:solidFill>
                  <a:schemeClr val="bg1"/>
                </a:solidFill>
              </a:rPr>
              <a:t>기존 연구의 고찰 및 문제의 배경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/>
          <p:cNvCxnSpPr/>
          <p:nvPr/>
        </p:nvCxnSpPr>
        <p:spPr>
          <a:xfrm flipV="1">
            <a:off x="431540" y="843558"/>
            <a:ext cx="8280920" cy="2003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871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ë¸ë ì´ë ì¤ ìì¸ ì¼ë¬ì¤í¸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7" name="직사각형 6"/>
          <p:cNvSpPr/>
          <p:nvPr/>
        </p:nvSpPr>
        <p:spPr>
          <a:xfrm>
            <a:off x="92869" y="85725"/>
            <a:ext cx="8958263" cy="497205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8" name="직사각형 7"/>
          <p:cNvSpPr/>
          <p:nvPr/>
        </p:nvSpPr>
        <p:spPr>
          <a:xfrm>
            <a:off x="2771800" y="2139702"/>
            <a:ext cx="3600400" cy="864096"/>
          </a:xfrm>
          <a:prstGeom prst="rect">
            <a:avLst/>
          </a:prstGeom>
          <a:solidFill>
            <a:schemeClr val="bg1">
              <a:lumMod val="50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smtClean="0"/>
              <a:t>3. </a:t>
            </a:r>
            <a:r>
              <a:rPr lang="ko-KR" altLang="en-US" sz="2400" b="1" dirty="0" smtClean="0"/>
              <a:t>현재 상황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7051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ë¸ë ì´ë ì¤ ìì¸ ì¼ë¬ì¤í¸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7" name="직사각형 6"/>
          <p:cNvSpPr/>
          <p:nvPr/>
        </p:nvSpPr>
        <p:spPr>
          <a:xfrm>
            <a:off x="92869" y="85725"/>
            <a:ext cx="8958263" cy="497205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cxnSp>
        <p:nvCxnSpPr>
          <p:cNvPr id="10" name="직선 연결선 9"/>
          <p:cNvCxnSpPr/>
          <p:nvPr/>
        </p:nvCxnSpPr>
        <p:spPr>
          <a:xfrm flipV="1">
            <a:off x="265071" y="627534"/>
            <a:ext cx="8627409" cy="2003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265071" y="771550"/>
            <a:ext cx="8652807" cy="4104456"/>
          </a:xfrm>
          <a:prstGeom prst="rect">
            <a:avLst/>
          </a:prstGeom>
          <a:solidFill>
            <a:schemeClr val="bg1">
              <a:lumMod val="65000"/>
              <a:alpha val="34000"/>
            </a:schemeClr>
          </a:soli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플레이어의 스킬 추가</a:t>
            </a:r>
            <a:r>
              <a:rPr lang="en-US" altLang="ko-KR" dirty="0" smtClean="0"/>
              <a:t>(</a:t>
            </a:r>
            <a:r>
              <a:rPr lang="ko-KR" altLang="en-US" dirty="0" smtClean="0"/>
              <a:t>이펙트 적용 전</a:t>
            </a:r>
            <a:r>
              <a:rPr lang="en-US" altLang="ko-KR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몬스터 타겟 </a:t>
            </a:r>
            <a:r>
              <a:rPr lang="ko-KR" altLang="en-US" dirty="0" err="1" smtClean="0"/>
              <a:t>락</a:t>
            </a:r>
            <a:r>
              <a:rPr lang="ko-KR" altLang="en-US" dirty="0" smtClean="0"/>
              <a:t> 온 기능 추가</a:t>
            </a:r>
            <a:r>
              <a:rPr lang="en-US" altLang="ko-KR" dirty="0" smtClean="0"/>
              <a:t>(</a:t>
            </a:r>
            <a:r>
              <a:rPr lang="ko-KR" altLang="en-US" dirty="0" smtClean="0"/>
              <a:t>몬스터 지정 후 그 몬스터를 바라봄</a:t>
            </a:r>
            <a:r>
              <a:rPr lang="en-US" altLang="ko-KR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몬스터의 공격 패턴 추가</a:t>
            </a:r>
            <a:r>
              <a:rPr lang="en-US" altLang="ko-KR" dirty="0" smtClean="0"/>
              <a:t>(</a:t>
            </a:r>
            <a:r>
              <a:rPr lang="ko-KR" altLang="en-US" dirty="0" smtClean="0"/>
              <a:t>이펙트 적용 전</a:t>
            </a:r>
            <a:r>
              <a:rPr lang="en-US" altLang="ko-KR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1Stage </a:t>
            </a:r>
            <a:r>
              <a:rPr lang="ko-KR" altLang="en-US" dirty="0" smtClean="0"/>
              <a:t>맵 적용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스킬 </a:t>
            </a:r>
            <a:r>
              <a:rPr lang="en-US" altLang="ko-KR" dirty="0" smtClean="0"/>
              <a:t>UI </a:t>
            </a:r>
            <a:r>
              <a:rPr lang="ko-KR" altLang="en-US" dirty="0" smtClean="0"/>
              <a:t>적용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에셋</a:t>
            </a:r>
            <a:r>
              <a:rPr lang="ko-KR" altLang="en-US" dirty="0" smtClean="0"/>
              <a:t> 적용 전</a:t>
            </a:r>
            <a:r>
              <a:rPr lang="en-US" altLang="ko-KR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HP </a:t>
            </a:r>
            <a:r>
              <a:rPr lang="ko-KR" altLang="en-US" dirty="0" smtClean="0"/>
              <a:t>및 기력 </a:t>
            </a:r>
            <a:r>
              <a:rPr lang="en-US" altLang="ko-KR" dirty="0" smtClean="0"/>
              <a:t>UI </a:t>
            </a:r>
            <a:r>
              <a:rPr lang="ko-KR" altLang="en-US" dirty="0" smtClean="0"/>
              <a:t>연동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버그 수정</a:t>
            </a:r>
            <a:endParaRPr lang="en-US" altLang="ko-KR" dirty="0"/>
          </a:p>
        </p:txBody>
      </p:sp>
      <p:sp>
        <p:nvSpPr>
          <p:cNvPr id="8" name="TextBox 7"/>
          <p:cNvSpPr txBox="1"/>
          <p:nvPr/>
        </p:nvSpPr>
        <p:spPr>
          <a:xfrm>
            <a:off x="179512" y="195486"/>
            <a:ext cx="3744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3. 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현재 상황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5848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ë¸ë ì´ë ì¤ ìì¸ ì¼ë¬ì¤í¸ì ëí ì´ë¯¸ì§ ê²ìê²°ê³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399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7" name="직사각형 6"/>
          <p:cNvSpPr/>
          <p:nvPr/>
        </p:nvSpPr>
        <p:spPr>
          <a:xfrm>
            <a:off x="92869" y="85725"/>
            <a:ext cx="8958263" cy="497205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cxnSp>
        <p:nvCxnSpPr>
          <p:cNvPr id="10" name="직선 연결선 9"/>
          <p:cNvCxnSpPr/>
          <p:nvPr/>
        </p:nvCxnSpPr>
        <p:spPr>
          <a:xfrm flipV="1">
            <a:off x="265071" y="627534"/>
            <a:ext cx="8627409" cy="2003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265071" y="771550"/>
            <a:ext cx="8652807" cy="4104456"/>
          </a:xfrm>
          <a:prstGeom prst="rect">
            <a:avLst/>
          </a:prstGeom>
          <a:solidFill>
            <a:schemeClr val="bg1">
              <a:lumMod val="65000"/>
              <a:alpha val="34000"/>
            </a:schemeClr>
          </a:soli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  <p:sp>
        <p:nvSpPr>
          <p:cNvPr id="8" name="TextBox 7"/>
          <p:cNvSpPr txBox="1"/>
          <p:nvPr/>
        </p:nvSpPr>
        <p:spPr>
          <a:xfrm>
            <a:off x="172203" y="189671"/>
            <a:ext cx="30963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bg1"/>
                </a:solidFill>
              </a:rPr>
              <a:t>3. 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현재 상황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pic>
        <p:nvPicPr>
          <p:cNvPr id="2" name="bandicam 2019-10-04 00-33-10-16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1560" y="843558"/>
            <a:ext cx="7806768" cy="3800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998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2067</TotalTime>
  <Words>209</Words>
  <Application>Microsoft Office PowerPoint</Application>
  <PresentationFormat>화면 슬라이드 쇼(16:9)</PresentationFormat>
  <Paragraphs>55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F-19</dc:creator>
  <cp:lastModifiedBy>snow</cp:lastModifiedBy>
  <cp:revision>250</cp:revision>
  <dcterms:created xsi:type="dcterms:W3CDTF">2019-05-15T09:03:48Z</dcterms:created>
  <dcterms:modified xsi:type="dcterms:W3CDTF">2019-10-03T15:39:29Z</dcterms:modified>
</cp:coreProperties>
</file>

<file path=docProps/thumbnail.jpeg>
</file>